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EB47BEB-0533-486E-9A9E-E686E3367200}" type="datetimeFigureOut">
              <a:rPr lang="ru-RU" smtClean="0"/>
              <a:pPr/>
              <a:t>05.07.2024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90B093-7457-4737-86EA-4B601B3E76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47BEB-0533-486E-9A9E-E686E3367200}" type="datetimeFigureOut">
              <a:rPr lang="ru-RU" smtClean="0"/>
              <a:pPr/>
              <a:t>05.07.2024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B093-7457-4737-86EA-4B601B3E76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2.png"/><Relationship Id="rId7" Type="http://schemas.openxmlformats.org/officeDocument/2006/relationships/hyperlink" Target="http://www.smayli.ru/smile/detia-648.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5362" name="Picture 2" descr="C:\Users\249\Desktop\37785__2_\шаблон 2\шаблон 2 титульник.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15361" name="Rectangle 1"/>
          <p:cNvSpPr>
            <a:spLocks noChangeArrowheads="1"/>
          </p:cNvSpPr>
          <p:nvPr/>
        </p:nvSpPr>
        <p:spPr bwMode="auto">
          <a:xfrm>
            <a:off x="1547664" y="3819961"/>
            <a:ext cx="6984776" cy="218521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Консультация</a:t>
            </a:r>
            <a:r>
              <a:rPr kumimoji="0" lang="ru-RU" sz="2800" b="1" i="0" u="none" strike="noStrike" cap="none" normalizeH="0" baseline="0" dirty="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для родителей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«Сенсорное развитие</a:t>
            </a:r>
          </a:p>
          <a:p>
            <a:pPr marL="0" marR="0" lvl="0" indent="0" algn="ctr" defTabSz="914400" rtl="0" eaLnBrk="1" fontAlgn="base" latinLnBrk="0" hangingPunct="1">
              <a:lnSpc>
                <a:spcPct val="100000"/>
              </a:lnSpc>
              <a:spcBef>
                <a:spcPct val="0"/>
              </a:spcBef>
              <a:spcAft>
                <a:spcPct val="0"/>
              </a:spcAft>
              <a:buClrTx/>
              <a:buSzTx/>
              <a:buFontTx/>
              <a:buNone/>
              <a:tabLst/>
            </a:pPr>
            <a:r>
              <a:rPr lang="ru-RU" sz="3600" b="1" dirty="0">
                <a:solidFill>
                  <a:srgbClr val="C00000"/>
                </a:solidFill>
                <a:latin typeface="Times New Roman" pitchFamily="18" charset="0"/>
                <a:ea typeface="Times New Roman" pitchFamily="18" charset="0"/>
                <a:cs typeface="Times New Roman" pitchFamily="18" charset="0"/>
              </a:rPr>
              <a:t>р</a:t>
            </a:r>
            <a:r>
              <a:rPr kumimoji="0" lang="ru-RU" sz="36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ебенка</a:t>
            </a:r>
            <a:r>
              <a:rPr kumimoji="0" lang="ru-RU" sz="3600" b="1" i="0" u="none" strike="noStrike" cap="none" normalizeH="0" dirty="0">
                <a:ln>
                  <a:noFill/>
                </a:ln>
                <a:solidFill>
                  <a:srgbClr val="C00000"/>
                </a:solidFill>
                <a:effectLst/>
                <a:latin typeface="Times New Roman" pitchFamily="18" charset="0"/>
                <a:ea typeface="Times New Roman" pitchFamily="18" charset="0"/>
                <a:cs typeface="Times New Roman" pitchFamily="18" charset="0"/>
              </a:rPr>
              <a:t> с ОВЗ</a:t>
            </a:r>
            <a:r>
              <a:rPr kumimoji="0" lang="ru-RU" sz="36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в домашних условиях»</a:t>
            </a:r>
            <a:endParaRPr kumimoji="0" lang="ru-RU" sz="3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descr="C:\Users\249\Desktop\37785__2_\шаблон 2\шаблон 2 в.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6145" name="Rectangle 1"/>
          <p:cNvSpPr>
            <a:spLocks noChangeArrowheads="1"/>
          </p:cNvSpPr>
          <p:nvPr/>
        </p:nvSpPr>
        <p:spPr bwMode="auto">
          <a:xfrm>
            <a:off x="395536" y="2090476"/>
            <a:ext cx="842493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Шагаем в пробках</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Но не стоит далеко убирать пробки, они могут помочь нам еще и в развитии мелкой моторики и координации пальцев рук. Предлагаю устроить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лыжную эстафету</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Две пробки от пластиковых бутылок кладем на столе резьбой вверх. Это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лыжи</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Указательный и средний пальцы встают в них, как ноги. Двигаемся на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лыжах</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делая по шагу на каждый ударный слог.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Мы едем на лыжах, мы мчимся с горы,</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Мы любим забавы холодной зимы.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 если забыли стихотворение про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лыжи</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тогда вспомним всем известное</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Какое?  Ну, конечно!</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Мишка косолапый, по лесу идёт</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Здорово, если ваш ребёнок будет не только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шагать</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с пробками на пальчиках, но и сопровождать свою ходьбу любимыми стихотворениями</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Содержимое 4" descr="SAM_3488.JPG"/>
          <p:cNvPicPr>
            <a:picLocks noChangeAspect="1"/>
          </p:cNvPicPr>
          <p:nvPr/>
        </p:nvPicPr>
        <p:blipFill>
          <a:blip r:embed="rId3" cstate="print"/>
          <a:srcRect/>
          <a:stretch>
            <a:fillRect/>
          </a:stretch>
        </p:blipFill>
        <p:spPr>
          <a:xfrm>
            <a:off x="3635896" y="4509120"/>
            <a:ext cx="3888432" cy="223224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6146" name="Picture 2" descr="G:\картинки для детей\79347.png"/>
          <p:cNvPicPr>
            <a:picLocks noChangeAspect="1" noChangeArrowheads="1"/>
          </p:cNvPicPr>
          <p:nvPr/>
        </p:nvPicPr>
        <p:blipFill>
          <a:blip r:embed="rId4" cstate="print"/>
          <a:srcRect/>
          <a:stretch>
            <a:fillRect/>
          </a:stretch>
        </p:blipFill>
        <p:spPr bwMode="auto">
          <a:xfrm>
            <a:off x="827584" y="4725144"/>
            <a:ext cx="1685768" cy="14401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249\Desktop\37785__2_\шаблон 2\шаблон 2 б.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121" name="Rectangle 1"/>
          <p:cNvSpPr>
            <a:spLocks noChangeArrowheads="1"/>
          </p:cNvSpPr>
          <p:nvPr/>
        </p:nvSpPr>
        <p:spPr bwMode="auto">
          <a:xfrm>
            <a:off x="179512" y="48700"/>
            <a:ext cx="6192688"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Пальчиковая гимнастика.</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Устали пальчики от такой ходьбы?! Им тоже надо отдохнуть. Мы предлагаем</a:t>
            </a:r>
            <a:r>
              <a:rPr kumimoji="0" lang="ru-RU" sz="1400" b="0" i="0" u="none" strike="noStrike" cap="none" normalizeH="0" dirty="0">
                <a:ln>
                  <a:noFill/>
                </a:ln>
                <a:solidFill>
                  <a:srgbClr val="0070C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сделать пальчиковую гимнастику, которую очень любят все малыши. Для этого нам понадобятся обычные бельевые прищепки. Бельевой прищепкой</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(проверьте на своих пальцах, чтобы она не была слишком тугой), поочередно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кусаем</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ногтевые фаланги (от указательного к мизинцу и обратно) на ударные слоги стихотворения:</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Сильно кусает котенок-глупыш,</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Он думает, это не палец, а мышь.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Смена рук.</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Но я, же играю с тобою, малыш,</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 будешь кусаться, скажу тебе: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Кыш!</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 если взять круг из картона или другие картинки и прицепить к ним прищепки, что получится?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Солнышко! А солнышко, какое?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круглое! А какого оно цвета?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желтое! И вновь в доступной ребёнку форме мы закрепляем понятие основных сенсорных эталонов.</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 можно включить всю свою фантазию и из красного круга или других картинок и  прищепок сделать</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что? Яблоко, бабочку и т.д.</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11560" y="4293096"/>
            <a:ext cx="1657399" cy="2293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p:cNvPicPr>
            <a:picLocks noChangeAspect="1" noChangeArrowheads="1"/>
          </p:cNvPicPr>
          <p:nvPr/>
        </p:nvPicPr>
        <p:blipFill>
          <a:blip r:embed="rId4" cstate="print"/>
          <a:srcRect/>
          <a:stretch>
            <a:fillRect/>
          </a:stretch>
        </p:blipFill>
        <p:spPr bwMode="auto">
          <a:xfrm>
            <a:off x="3131840" y="4365104"/>
            <a:ext cx="3035829" cy="227687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descr="C:\Users\249\Desktop\37785__2_\шаблон 2\шаблон 2 в.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097" name="Rectangle 1"/>
          <p:cNvSpPr>
            <a:spLocks noChangeArrowheads="1"/>
          </p:cNvSpPr>
          <p:nvPr/>
        </p:nvSpPr>
        <p:spPr bwMode="auto">
          <a:xfrm>
            <a:off x="827584" y="1919746"/>
            <a:ext cx="7344816"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Игры с крупами.</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Дети очень любят игры с крупами, это не только приятные тактильные ощущения  и самомассаж, но и возможность немного пошалить. Но здесь очень важно помнить о технике безопасности, ведь мы имеем дело с мелкими частицами. Надо следить, чтобы в ходе игр дети ничего не брали в рот, поэтому чаще всего применяйте в игре  фасоль и более крупные крупы.</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Итак, давайте немного поиграем! В глубокую ёмкость насыпаем фасоль и запускаем в неё  руки и изображаем, как будто мы начинаем месить тесто, приговаривая: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Месим, месим тесто,</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Есть в печи место.</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Будут-будут из печи</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Булочки и калачи.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 если использовать фасоль и горох вместе, тогда ребёнку можно  предложить отделить маленькое от большого </a:t>
            </a:r>
            <a:r>
              <a:rPr kumimoji="0" lang="ru-RU" sz="1400" b="0"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опять таки её Величество Сенсорика!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539552" y="5013176"/>
            <a:ext cx="1944216" cy="1672026"/>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4" cstate="print"/>
          <a:srcRect/>
          <a:stretch>
            <a:fillRect/>
          </a:stretch>
        </p:blipFill>
        <p:spPr bwMode="auto">
          <a:xfrm>
            <a:off x="6317156" y="4941168"/>
            <a:ext cx="2307012" cy="172819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4100" name="Picture 4" descr="G:\картинки для детей\732999-53e92f2faf219e57.gif"/>
          <p:cNvPicPr>
            <a:picLocks noChangeAspect="1" noChangeArrowheads="1" noCrop="1"/>
          </p:cNvPicPr>
          <p:nvPr/>
        </p:nvPicPr>
        <p:blipFill>
          <a:blip r:embed="rId5" cstate="print"/>
          <a:srcRect/>
          <a:stretch>
            <a:fillRect/>
          </a:stretch>
        </p:blipFill>
        <p:spPr bwMode="auto">
          <a:xfrm>
            <a:off x="3275856" y="5013176"/>
            <a:ext cx="1900039" cy="17086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249\Desktop\37785__2_\шаблон 2\шаблон 2 б.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Прямоугольник 4"/>
          <p:cNvSpPr/>
          <p:nvPr/>
        </p:nvSpPr>
        <p:spPr>
          <a:xfrm>
            <a:off x="323528" y="404664"/>
            <a:ext cx="6534472" cy="3108543"/>
          </a:xfrm>
          <a:prstGeom prst="rect">
            <a:avLst/>
          </a:prstGeom>
        </p:spPr>
        <p:txBody>
          <a:bodyPr wrap="square">
            <a:spAutoFit/>
          </a:bodyPr>
          <a:lstStyle/>
          <a:p>
            <a:r>
              <a:rPr lang="ru-RU"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Побуждайте ребенка к игре, насколько возможно, играйте с малышом в развивающие и веселые игры. Участвуйте в игровом процессе. Это будет отличным способом для установления более прочной связи между Вами и Вашим ребенком! </a:t>
            </a:r>
          </a:p>
        </p:txBody>
      </p:sp>
      <p:pic>
        <p:nvPicPr>
          <p:cNvPr id="3073" name="Picture 1" descr="G:\картинки для детей\56573095.jpg"/>
          <p:cNvPicPr>
            <a:picLocks noChangeAspect="1" noChangeArrowheads="1"/>
          </p:cNvPicPr>
          <p:nvPr/>
        </p:nvPicPr>
        <p:blipFill>
          <a:blip r:embed="rId3" cstate="print"/>
          <a:srcRect b="3032"/>
          <a:stretch>
            <a:fillRect/>
          </a:stretch>
        </p:blipFill>
        <p:spPr bwMode="auto">
          <a:xfrm>
            <a:off x="1763688" y="3573016"/>
            <a:ext cx="3384376" cy="29271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C:\Users\249\Desktop\37785__2_\шаблон 2\шаблон 2 б.png"/>
          <p:cNvPicPr>
            <a:picLocks noChangeAspect="1" noChangeArrowheads="1"/>
          </p:cNvPicPr>
          <p:nvPr/>
        </p:nvPicPr>
        <p:blipFill>
          <a:blip r:embed="rId2" cstate="print"/>
          <a:srcRect/>
          <a:stretch>
            <a:fillRect/>
          </a:stretch>
        </p:blipFill>
        <p:spPr bwMode="auto">
          <a:xfrm>
            <a:off x="0" y="0"/>
            <a:ext cx="9143999" cy="6858000"/>
          </a:xfrm>
          <a:prstGeom prst="rect">
            <a:avLst/>
          </a:prstGeom>
          <a:ln>
            <a:noFill/>
          </a:ln>
          <a:effectLst>
            <a:softEdge rad="112500"/>
          </a:effectLst>
        </p:spPr>
      </p:pic>
      <p:sp>
        <p:nvSpPr>
          <p:cNvPr id="5" name="TextBox 4"/>
          <p:cNvSpPr txBox="1"/>
          <p:nvPr/>
        </p:nvSpPr>
        <p:spPr>
          <a:xfrm>
            <a:off x="251520" y="404664"/>
            <a:ext cx="6552728" cy="3785652"/>
          </a:xfrm>
          <a:prstGeom prst="rect">
            <a:avLst/>
          </a:prstGeom>
          <a:noFill/>
        </p:spPr>
        <p:txBody>
          <a:bodyPr wrap="square" rtlCol="0">
            <a:spAutoFit/>
          </a:bodyPr>
          <a:lstStyle/>
          <a:p>
            <a:pPr algn="ct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b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ЖЕЛАЕМ ВАМ И ВАШИМ ДЕТЯМ</a:t>
            </a:r>
            <a:b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ЗДОРОВЬЯ И СЧАСТЬЯ!!!!!</a:t>
            </a:r>
          </a:p>
        </p:txBody>
      </p:sp>
      <p:pic>
        <p:nvPicPr>
          <p:cNvPr id="1025" name="Picture 1" descr="G:\картинки\98254424_large_0_63d43_692a0870_XL.png"/>
          <p:cNvPicPr>
            <a:picLocks noChangeAspect="1" noChangeArrowheads="1"/>
          </p:cNvPicPr>
          <p:nvPr/>
        </p:nvPicPr>
        <p:blipFill>
          <a:blip r:embed="rId3" cstate="print"/>
          <a:srcRect/>
          <a:stretch>
            <a:fillRect/>
          </a:stretch>
        </p:blipFill>
        <p:spPr bwMode="auto">
          <a:xfrm>
            <a:off x="107504" y="4293096"/>
            <a:ext cx="2108649" cy="2304256"/>
          </a:xfrm>
          <a:prstGeom prst="rect">
            <a:avLst/>
          </a:prstGeom>
          <a:noFill/>
        </p:spPr>
      </p:pic>
      <p:pic>
        <p:nvPicPr>
          <p:cNvPr id="1026" name="Picture 2" descr="G:\картинки\clipart-147.jpg"/>
          <p:cNvPicPr>
            <a:picLocks noChangeAspect="1" noChangeArrowheads="1"/>
          </p:cNvPicPr>
          <p:nvPr/>
        </p:nvPicPr>
        <p:blipFill>
          <a:blip r:embed="rId4" cstate="print"/>
          <a:srcRect/>
          <a:stretch>
            <a:fillRect/>
          </a:stretch>
        </p:blipFill>
        <p:spPr bwMode="auto">
          <a:xfrm>
            <a:off x="5220072" y="0"/>
            <a:ext cx="1289615" cy="1656184"/>
          </a:xfrm>
          <a:prstGeom prst="rect">
            <a:avLst/>
          </a:prstGeom>
          <a:noFill/>
        </p:spPr>
      </p:pic>
      <p:pic>
        <p:nvPicPr>
          <p:cNvPr id="1027" name="Picture 3" descr="G:\картинки\EVEIL.jpg"/>
          <p:cNvPicPr>
            <a:picLocks noChangeAspect="1" noChangeArrowheads="1"/>
          </p:cNvPicPr>
          <p:nvPr/>
        </p:nvPicPr>
        <p:blipFill>
          <a:blip r:embed="rId5" cstate="print"/>
          <a:srcRect/>
          <a:stretch>
            <a:fillRect/>
          </a:stretch>
        </p:blipFill>
        <p:spPr bwMode="auto">
          <a:xfrm>
            <a:off x="4139952" y="4221088"/>
            <a:ext cx="2216845" cy="2216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C:\Users\249\Desktop\37785__2_\шаблон 2\шаблон 2 в.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14337" name="Rectangle 1"/>
          <p:cNvSpPr>
            <a:spLocks noChangeArrowheads="1"/>
          </p:cNvSpPr>
          <p:nvPr/>
        </p:nvSpPr>
        <p:spPr bwMode="auto">
          <a:xfrm>
            <a:off x="251520" y="2423654"/>
            <a:ext cx="604867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«Самые далеко идущие успехи</a:t>
            </a:r>
            <a:endParaRPr kumimoji="0" lang="ru-RU" sz="3200"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науки и техники рассчитаны</a:t>
            </a:r>
            <a:endParaRPr kumimoji="0" lang="ru-RU" sz="3200"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не только на мыслящего,</a:t>
            </a:r>
            <a:endParaRPr kumimoji="0" lang="ru-RU" sz="3200"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но и ощущающего человека»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ru-RU" b="1" dirty="0">
                <a:solidFill>
                  <a:srgbClr val="0070C0"/>
                </a:solidFill>
                <a:latin typeface="Times New Roman" pitchFamily="18" charset="0"/>
                <a:cs typeface="Times New Roman" pitchFamily="18" charset="0"/>
              </a:rPr>
              <a:t>Ананьев Борис Герасимович</a:t>
            </a:r>
            <a:endParaRPr kumimoji="0" lang="ru-RU" b="1"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6444208" y="2132856"/>
            <a:ext cx="2304256" cy="33642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249\Desktop\37785__2_\шаблон 2\шаблон 2 б.png"/>
          <p:cNvPicPr>
            <a:picLocks noChangeAspect="1" noChangeArrowheads="1"/>
          </p:cNvPicPr>
          <p:nvPr/>
        </p:nvPicPr>
        <p:blipFill>
          <a:blip r:embed="rId2" cstate="print"/>
          <a:srcRect/>
          <a:stretch>
            <a:fillRect/>
          </a:stretch>
        </p:blipFill>
        <p:spPr bwMode="auto">
          <a:xfrm>
            <a:off x="1" y="0"/>
            <a:ext cx="9143999" cy="6974632"/>
          </a:xfrm>
          <a:prstGeom prst="rect">
            <a:avLst/>
          </a:prstGeom>
          <a:noFill/>
        </p:spPr>
      </p:pic>
      <p:sp>
        <p:nvSpPr>
          <p:cNvPr id="13313" name="Rectangle 1"/>
          <p:cNvSpPr>
            <a:spLocks noChangeArrowheads="1"/>
          </p:cNvSpPr>
          <p:nvPr/>
        </p:nvSpPr>
        <p:spPr bwMode="auto">
          <a:xfrm>
            <a:off x="179512" y="382378"/>
            <a:ext cx="66967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Сенсорное развитие ребенка </a:t>
            </a:r>
            <a:r>
              <a:rPr kumimoji="0" lang="ru-RU" sz="2800" b="1" i="0" u="none" strike="noStrike" cap="none" normalizeH="0" baseline="0" dirty="0">
                <a:ln>
                  <a:noFill/>
                </a:ln>
                <a:solidFill>
                  <a:srgbClr val="FF0000"/>
                </a:solidFill>
                <a:effectLst/>
                <a:latin typeface="Calibri"/>
                <a:ea typeface="Calibri" pitchFamily="34" charset="0"/>
                <a:cs typeface="Times New Roman" pitchFamily="18" charset="0"/>
              </a:rPr>
              <a:t>–</a:t>
            </a:r>
            <a:r>
              <a:rPr kumimoji="0" lang="ru-RU"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 п.</a:t>
            </a:r>
            <a:endParaRPr kumimoji="0" lang="ru-RU" sz="2800" b="0" i="0" u="none" strike="noStrike" cap="none" normalizeH="0" baseline="0" dirty="0">
              <a:ln>
                <a:noFill/>
              </a:ln>
              <a:solidFill>
                <a:srgbClr val="0070C0"/>
              </a:solidFill>
              <a:effectLst/>
              <a:latin typeface="Arial" pitchFamily="34" charset="0"/>
              <a:cs typeface="Arial" pitchFamily="34" charset="0"/>
            </a:endParaRPr>
          </a:p>
        </p:txBody>
      </p:sp>
      <p:pic>
        <p:nvPicPr>
          <p:cNvPr id="13314" name="Picture 2" descr="G:\картинки для детей\92bb6cd0-6aa8-11e2-a393-00259037a9fc.jpeg"/>
          <p:cNvPicPr>
            <a:picLocks noChangeAspect="1" noChangeArrowheads="1"/>
          </p:cNvPicPr>
          <p:nvPr/>
        </p:nvPicPr>
        <p:blipFill>
          <a:blip r:embed="rId3" cstate="print"/>
          <a:srcRect/>
          <a:stretch>
            <a:fillRect/>
          </a:stretch>
        </p:blipFill>
        <p:spPr bwMode="auto">
          <a:xfrm>
            <a:off x="1691680" y="3501008"/>
            <a:ext cx="3837806" cy="255488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249\Desktop\37785__2_\шаблон 2\шаблон 2 в.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2771800" y="1916832"/>
            <a:ext cx="4320480" cy="646331"/>
          </a:xfrm>
          <a:prstGeom prst="rect">
            <a:avLst/>
          </a:prstGeom>
          <a:noFill/>
        </p:spPr>
        <p:txBody>
          <a:bodyPr wrap="square" rtlCol="0">
            <a:spAutoFit/>
          </a:bodyPr>
          <a:lstStyle/>
          <a:p>
            <a:r>
              <a:rPr lang="ru-RU"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Игры с тестом</a:t>
            </a:r>
          </a:p>
        </p:txBody>
      </p:sp>
      <p:pic>
        <p:nvPicPr>
          <p:cNvPr id="12289" name="Picture 1"/>
          <p:cNvPicPr>
            <a:picLocks noChangeAspect="1" noChangeArrowheads="1"/>
          </p:cNvPicPr>
          <p:nvPr/>
        </p:nvPicPr>
        <p:blipFill>
          <a:blip r:embed="rId3" cstate="print"/>
          <a:srcRect r="6248"/>
          <a:stretch>
            <a:fillRect/>
          </a:stretch>
        </p:blipFill>
        <p:spPr bwMode="auto">
          <a:xfrm>
            <a:off x="6300192" y="2348880"/>
            <a:ext cx="2375817" cy="1900603"/>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2290" name="Picture 2"/>
          <p:cNvPicPr>
            <a:picLocks noChangeAspect="1" noChangeArrowheads="1"/>
          </p:cNvPicPr>
          <p:nvPr/>
        </p:nvPicPr>
        <p:blipFill>
          <a:blip r:embed="rId4" cstate="print"/>
          <a:srcRect/>
          <a:stretch>
            <a:fillRect/>
          </a:stretch>
        </p:blipFill>
        <p:spPr bwMode="auto">
          <a:xfrm>
            <a:off x="2987824" y="3140968"/>
            <a:ext cx="2952328" cy="239378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2291" name="Picture 3"/>
          <p:cNvPicPr>
            <a:picLocks noChangeAspect="1" noChangeArrowheads="1"/>
          </p:cNvPicPr>
          <p:nvPr/>
        </p:nvPicPr>
        <p:blipFill>
          <a:blip r:embed="rId5" cstate="print"/>
          <a:srcRect l="17768" r="18216" b="7366"/>
          <a:stretch>
            <a:fillRect/>
          </a:stretch>
        </p:blipFill>
        <p:spPr bwMode="auto">
          <a:xfrm>
            <a:off x="395536" y="2420888"/>
            <a:ext cx="1944216" cy="1870567"/>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2292" name="Picture 4" descr="G:\картинки для детей\2260.jpg"/>
          <p:cNvPicPr>
            <a:picLocks noChangeAspect="1" noChangeArrowheads="1"/>
          </p:cNvPicPr>
          <p:nvPr/>
        </p:nvPicPr>
        <p:blipFill>
          <a:blip r:embed="rId6" cstate="print"/>
          <a:srcRect/>
          <a:stretch>
            <a:fillRect/>
          </a:stretch>
        </p:blipFill>
        <p:spPr bwMode="auto">
          <a:xfrm rot="1132110">
            <a:off x="611560" y="4869160"/>
            <a:ext cx="1656184" cy="1656184"/>
          </a:xfrm>
          <a:prstGeom prst="rect">
            <a:avLst/>
          </a:prstGeom>
          <a:noFill/>
        </p:spPr>
      </p:pic>
      <p:pic>
        <p:nvPicPr>
          <p:cNvPr id="12293" name="Picture 5" descr="G:\картинки для детей\1525067-c3a859224e7f8d4a.png"/>
          <p:cNvPicPr>
            <a:picLocks noChangeAspect="1" noChangeArrowheads="1"/>
          </p:cNvPicPr>
          <p:nvPr/>
        </p:nvPicPr>
        <p:blipFill>
          <a:blip r:embed="rId7" cstate="print"/>
          <a:srcRect/>
          <a:stretch>
            <a:fillRect/>
          </a:stretch>
        </p:blipFill>
        <p:spPr bwMode="auto">
          <a:xfrm>
            <a:off x="7452320" y="4653136"/>
            <a:ext cx="1368152" cy="195919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249\Desktop\37785__2_\шаблон 2\шаблон 2 б.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11265" name="Rectangle 1"/>
          <p:cNvSpPr>
            <a:spLocks noChangeArrowheads="1"/>
          </p:cNvSpPr>
          <p:nvPr/>
        </p:nvSpPr>
        <p:spPr bwMode="auto">
          <a:xfrm>
            <a:off x="323528" y="415933"/>
            <a:ext cx="669674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Игра    «Ежик».</a:t>
            </a:r>
            <a:r>
              <a:rPr kumimoji="0" lang="ru-RU"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Набрать коротких тонких макаронин. Сделать из теста короткую толстую колбаску и воткнуть в нее макаронины: получится ежик.</a:t>
            </a:r>
            <a:endParaRPr kumimoji="0" lang="ru-RU" sz="1800" b="0" i="0" u="none" strike="noStrike" cap="none" normalizeH="0" baseline="0" dirty="0">
              <a:ln>
                <a:noFill/>
              </a:ln>
              <a:solidFill>
                <a:srgbClr val="0070C0"/>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611560" y="1700808"/>
            <a:ext cx="2123281" cy="2307914"/>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4" cstate="print"/>
          <a:srcRect l="22761"/>
          <a:stretch>
            <a:fillRect/>
          </a:stretch>
        </p:blipFill>
        <p:spPr bwMode="auto">
          <a:xfrm>
            <a:off x="4139952" y="1412776"/>
            <a:ext cx="2758667" cy="2304256"/>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1268" name="Picture 4"/>
          <p:cNvPicPr>
            <a:picLocks noChangeAspect="1" noChangeArrowheads="1"/>
          </p:cNvPicPr>
          <p:nvPr/>
        </p:nvPicPr>
        <p:blipFill>
          <a:blip r:embed="rId5" cstate="print"/>
          <a:srcRect/>
          <a:stretch>
            <a:fillRect/>
          </a:stretch>
        </p:blipFill>
        <p:spPr bwMode="auto">
          <a:xfrm>
            <a:off x="2051720" y="4653136"/>
            <a:ext cx="2555329" cy="1914793"/>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1270" name="Picture 6" descr="G:\картинки для детей\77864324_8.png"/>
          <p:cNvPicPr>
            <a:picLocks noChangeAspect="1" noChangeArrowheads="1"/>
          </p:cNvPicPr>
          <p:nvPr/>
        </p:nvPicPr>
        <p:blipFill>
          <a:blip r:embed="rId6" cstate="print"/>
          <a:srcRect/>
          <a:stretch>
            <a:fillRect/>
          </a:stretch>
        </p:blipFill>
        <p:spPr bwMode="auto">
          <a:xfrm>
            <a:off x="5220072" y="4365104"/>
            <a:ext cx="1441707" cy="2130556"/>
          </a:xfrm>
          <a:prstGeom prst="rect">
            <a:avLst/>
          </a:prstGeom>
          <a:noFill/>
        </p:spPr>
      </p:pic>
      <p:pic>
        <p:nvPicPr>
          <p:cNvPr id="11271" name="Picture 7" descr="G:\картинки для детей\29717167979106.jpg"/>
          <p:cNvPicPr>
            <a:picLocks noChangeAspect="1" noChangeArrowheads="1"/>
          </p:cNvPicPr>
          <p:nvPr/>
        </p:nvPicPr>
        <p:blipFill>
          <a:blip r:embed="rId7" cstate="print"/>
          <a:srcRect/>
          <a:stretch>
            <a:fillRect/>
          </a:stretch>
        </p:blipFill>
        <p:spPr bwMode="auto">
          <a:xfrm>
            <a:off x="2771800" y="1916832"/>
            <a:ext cx="1359655" cy="144259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Содержимое 8" descr="00NjE0LWI.jpg"/>
          <p:cNvPicPr>
            <a:picLocks noGrp="1" noChangeAspect="1"/>
          </p:cNvPicPr>
          <p:nvPr>
            <p:ph idx="1"/>
          </p:nvPr>
        </p:nvPicPr>
        <p:blipFill>
          <a:blip r:embed="rId2" cstate="print"/>
          <a:stretch>
            <a:fillRect/>
          </a:stretch>
        </p:blipFill>
        <p:spPr>
          <a:xfrm>
            <a:off x="3200400" y="2080101"/>
            <a:ext cx="2743200" cy="3566160"/>
          </a:xfrm>
        </p:spPr>
      </p:pic>
      <p:pic>
        <p:nvPicPr>
          <p:cNvPr id="10242" name="Picture 2" descr="C:\Users\249\Desktop\37785__2_\шаблон 2\шаблон 2 в.pn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10241" name="Rectangle 1"/>
          <p:cNvSpPr>
            <a:spLocks noChangeArrowheads="1"/>
          </p:cNvSpPr>
          <p:nvPr/>
        </p:nvSpPr>
        <p:spPr bwMode="auto">
          <a:xfrm>
            <a:off x="0" y="198131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b="1" i="0" u="none" strike="noStrike" cap="none" normalizeH="0" baseline="0" dirty="0">
                <a:ln>
                  <a:noFill/>
                </a:ln>
                <a:solidFill>
                  <a:schemeClr val="accent3">
                    <a:lumMod val="50000"/>
                  </a:schemeClr>
                </a:solidFill>
                <a:effectLst/>
                <a:latin typeface="Times New Roman" pitchFamily="18" charset="0"/>
                <a:ea typeface="Calibri" pitchFamily="34" charset="0"/>
                <a:cs typeface="Times New Roman" pitchFamily="18" charset="0"/>
              </a:rPr>
              <a:t>Игра  </a:t>
            </a:r>
            <a:r>
              <a:rPr kumimoji="0" lang="ru-RU" b="1" i="0" u="none" strike="noStrike" cap="none" normalizeH="0" baseline="0" dirty="0">
                <a:ln>
                  <a:noFill/>
                </a:ln>
                <a:solidFill>
                  <a:schemeClr val="accent3">
                    <a:lumMod val="50000"/>
                  </a:schemeClr>
                </a:solidFill>
                <a:effectLst/>
                <a:latin typeface="Calibri"/>
                <a:ea typeface="Calibri" pitchFamily="34" charset="0"/>
                <a:cs typeface="Times New Roman" pitchFamily="18" charset="0"/>
              </a:rPr>
              <a:t>«</a:t>
            </a:r>
            <a:r>
              <a:rPr kumimoji="0" lang="ru-RU" b="1" i="0" u="none" strike="noStrike" cap="none" normalizeH="0" baseline="0" dirty="0">
                <a:ln>
                  <a:noFill/>
                </a:ln>
                <a:solidFill>
                  <a:schemeClr val="accent3">
                    <a:lumMod val="50000"/>
                  </a:schemeClr>
                </a:solidFill>
                <a:effectLst/>
                <a:latin typeface="Times New Roman" pitchFamily="18" charset="0"/>
                <a:ea typeface="Calibri" pitchFamily="34" charset="0"/>
                <a:cs typeface="Times New Roman" pitchFamily="18" charset="0"/>
              </a:rPr>
              <a:t>Бусы</a:t>
            </a:r>
            <a:r>
              <a:rPr kumimoji="0" lang="ru-RU" b="1" i="0" u="none" strike="noStrike" cap="none" normalizeH="0" baseline="0" dirty="0">
                <a:ln>
                  <a:noFill/>
                </a:ln>
                <a:solidFill>
                  <a:schemeClr val="accent3">
                    <a:lumMod val="50000"/>
                  </a:schemeClr>
                </a:solidFill>
                <a:effectLst/>
                <a:latin typeface="Calibri"/>
                <a:ea typeface="Calibri" pitchFamily="34" charset="0"/>
                <a:cs typeface="Times New Roman" pitchFamily="18" charset="0"/>
              </a:rPr>
              <a:t>»</a:t>
            </a:r>
            <a:r>
              <a:rPr kumimoji="0" lang="ru-RU" b="1" i="0" u="none" strike="noStrike" cap="none" normalizeH="0" baseline="0" dirty="0">
                <a:ln>
                  <a:noFill/>
                </a:ln>
                <a:solidFill>
                  <a:schemeClr val="accent3">
                    <a:lumMod val="50000"/>
                  </a:schemeClr>
                </a:solidFill>
                <a:effectLst/>
                <a:latin typeface="Times New Roman" pitchFamily="18" charset="0"/>
                <a:ea typeface="Calibri" pitchFamily="34" charset="0"/>
                <a:cs typeface="Times New Roman" pitchFamily="18" charset="0"/>
              </a:rPr>
              <a:t>.</a:t>
            </a:r>
            <a:endParaRPr kumimoji="0" lang="ru-RU" b="0" i="0"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ru-RU" b="0" i="0" u="none" strike="noStrike" cap="none" normalizeH="0" baseline="0" dirty="0">
                <a:ln>
                  <a:noFill/>
                </a:ln>
                <a:solidFill>
                  <a:schemeClr val="accent3">
                    <a:lumMod val="50000"/>
                  </a:schemeClr>
                </a:solidFill>
                <a:effectLst/>
                <a:latin typeface="Times New Roman" pitchFamily="18" charset="0"/>
                <a:ea typeface="Calibri" pitchFamily="34" charset="0"/>
                <a:cs typeface="Times New Roman" pitchFamily="18" charset="0"/>
              </a:rPr>
              <a:t>       Из мелких сушек, нанизанных на нитку, могут получиться отличные бусы и браслеты.</a:t>
            </a:r>
            <a:endParaRPr kumimoji="0" lang="ru-RU" b="0" i="0" u="none" strike="noStrike" cap="none" normalizeH="0" baseline="0" dirty="0">
              <a:ln>
                <a:noFill/>
              </a:ln>
              <a:solidFill>
                <a:schemeClr val="accent3">
                  <a:lumMod val="50000"/>
                </a:schemeClr>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467544" y="4221088"/>
            <a:ext cx="2915369" cy="2186527"/>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0243" name="Picture 3"/>
          <p:cNvPicPr>
            <a:picLocks noChangeAspect="1" noChangeArrowheads="1"/>
          </p:cNvPicPr>
          <p:nvPr/>
        </p:nvPicPr>
        <p:blipFill>
          <a:blip r:embed="rId5" cstate="print"/>
          <a:srcRect/>
          <a:stretch>
            <a:fillRect/>
          </a:stretch>
        </p:blipFill>
        <p:spPr bwMode="auto">
          <a:xfrm>
            <a:off x="3491880" y="2564904"/>
            <a:ext cx="2339305" cy="233930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cstate="print"/>
          <a:srcRect/>
          <a:stretch>
            <a:fillRect/>
          </a:stretch>
        </p:blipFill>
        <p:spPr bwMode="auto">
          <a:xfrm>
            <a:off x="5004048" y="4707561"/>
            <a:ext cx="2483321" cy="1865378"/>
          </a:xfrm>
          <a:prstGeom prst="rect">
            <a:avLst/>
          </a:prstGeom>
          <a:noFill/>
          <a:ln w="9525">
            <a:noFill/>
            <a:miter lim="800000"/>
            <a:headEnd/>
            <a:tailEnd/>
          </a:ln>
          <a:effectLst/>
        </p:spPr>
      </p:pic>
      <p:pic>
        <p:nvPicPr>
          <p:cNvPr id="11" name="Picture 18" descr="Анимашки Дети">
            <a:hlinkClick r:id="rId7"/>
          </p:cNvPr>
          <p:cNvPicPr>
            <a:picLocks noChangeAspect="1" noChangeArrowheads="1" noCrop="1"/>
          </p:cNvPicPr>
          <p:nvPr/>
        </p:nvPicPr>
        <p:blipFill>
          <a:blip r:embed="rId8" cstate="print"/>
          <a:srcRect/>
          <a:stretch>
            <a:fillRect/>
          </a:stretch>
        </p:blipFill>
        <p:spPr bwMode="auto">
          <a:xfrm>
            <a:off x="467544" y="2276872"/>
            <a:ext cx="2508878" cy="1881661"/>
          </a:xfrm>
          <a:prstGeom prst="rect">
            <a:avLst/>
          </a:prstGeom>
          <a:noFill/>
        </p:spPr>
      </p:pic>
      <p:pic>
        <p:nvPicPr>
          <p:cNvPr id="12" name="Picture 13" descr="H:\Documents and Settings\Aida\Рабочий стол\НОвая ГРАФИКА сборник\КАРТИНКИ СБОРНИК_ школьные\ba3.gif"/>
          <p:cNvPicPr>
            <a:picLocks noChangeAspect="1" noChangeArrowheads="1" noCrop="1"/>
          </p:cNvPicPr>
          <p:nvPr/>
        </p:nvPicPr>
        <p:blipFill>
          <a:blip r:embed="rId9" cstate="print"/>
          <a:srcRect/>
          <a:stretch>
            <a:fillRect/>
          </a:stretch>
        </p:blipFill>
        <p:spPr bwMode="auto">
          <a:xfrm>
            <a:off x="6588224" y="2420888"/>
            <a:ext cx="1271960" cy="186424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249\Desktop\37785__2_\шаблон 2\шаблон 2 б.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9217" name="Rectangle 1"/>
          <p:cNvSpPr>
            <a:spLocks noChangeArrowheads="1"/>
          </p:cNvSpPr>
          <p:nvPr/>
        </p:nvSpPr>
        <p:spPr bwMode="auto">
          <a:xfrm>
            <a:off x="0" y="102595"/>
            <a:ext cx="66602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 pos="539750" algn="l"/>
              </a:tabLst>
            </a:pPr>
            <a:r>
              <a:rPr kumimoji="0" lang="ru-RU" sz="1600" b="1" i="1" u="none" strike="noStrike" cap="none" normalizeH="0" baseline="0" dirty="0">
                <a:ln>
                  <a:noFill/>
                </a:ln>
                <a:solidFill>
                  <a:srgbClr val="002060"/>
                </a:solidFill>
                <a:effectLst/>
                <a:latin typeface="Calibri" pitchFamily="34" charset="0"/>
                <a:ea typeface="Calibri" pitchFamily="34" charset="0"/>
                <a:cs typeface="Tahoma" pitchFamily="34" charset="0"/>
              </a:rPr>
              <a:t>    </a:t>
            </a:r>
            <a:r>
              <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Разрезные круги</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 pos="539750" algn="l"/>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Опять нам на помощь приходят разовые тарелочки. Разрежьте их на несколько частей и попросите ребенка собрать их в одно целое. Тарелочка разбилась, а ребенок ее собрал. В этой игре развивается не только тактильно-зрительное восприятие, но и усидчивость.</a:t>
            </a:r>
            <a:endParaRPr kumimoji="0" lang="ru-RU" sz="1800" b="0" i="0" u="none" strike="noStrike" cap="none" normalizeH="0" baseline="0" dirty="0">
              <a:ln>
                <a:noFill/>
              </a:ln>
              <a:solidFill>
                <a:srgbClr val="0070C0"/>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3923928" y="2204864"/>
            <a:ext cx="2562054" cy="170887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9220" name="Picture 4"/>
          <p:cNvPicPr>
            <a:picLocks noChangeAspect="1" noChangeArrowheads="1"/>
          </p:cNvPicPr>
          <p:nvPr/>
        </p:nvPicPr>
        <p:blipFill>
          <a:blip r:embed="rId4" cstate="print"/>
          <a:srcRect/>
          <a:stretch>
            <a:fillRect/>
          </a:stretch>
        </p:blipFill>
        <p:spPr bwMode="auto">
          <a:xfrm>
            <a:off x="251520" y="1340768"/>
            <a:ext cx="3555314" cy="1656184"/>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l="51663" t="45891"/>
          <a:stretch>
            <a:fillRect/>
          </a:stretch>
        </p:blipFill>
        <p:spPr bwMode="auto">
          <a:xfrm>
            <a:off x="2339752" y="5301208"/>
            <a:ext cx="1339577" cy="1263674"/>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l="51361" b="48302"/>
          <a:stretch>
            <a:fillRect/>
          </a:stretch>
        </p:blipFill>
        <p:spPr bwMode="auto">
          <a:xfrm>
            <a:off x="2339752" y="3789040"/>
            <a:ext cx="1347961" cy="1207368"/>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t="48256" r="48942"/>
          <a:stretch>
            <a:fillRect/>
          </a:stretch>
        </p:blipFill>
        <p:spPr bwMode="auto">
          <a:xfrm>
            <a:off x="611560" y="5301208"/>
            <a:ext cx="1415008" cy="1208434"/>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r="48034" b="50667"/>
          <a:stretch>
            <a:fillRect/>
          </a:stretch>
        </p:blipFill>
        <p:spPr bwMode="auto">
          <a:xfrm>
            <a:off x="683568" y="3861048"/>
            <a:ext cx="1440160" cy="1152128"/>
          </a:xfrm>
          <a:prstGeom prst="rect">
            <a:avLst/>
          </a:prstGeom>
          <a:noFill/>
          <a:ln w="9525">
            <a:noFill/>
            <a:miter lim="800000"/>
            <a:headEnd/>
            <a:tailEnd/>
          </a:ln>
          <a:effectLst/>
        </p:spPr>
      </p:pic>
      <p:pic>
        <p:nvPicPr>
          <p:cNvPr id="9221" name="Picture 5" descr="G:\картинки для детей\000010.jpg"/>
          <p:cNvPicPr>
            <a:picLocks noChangeAspect="1" noChangeArrowheads="1"/>
          </p:cNvPicPr>
          <p:nvPr/>
        </p:nvPicPr>
        <p:blipFill>
          <a:blip r:embed="rId6" cstate="print"/>
          <a:srcRect/>
          <a:stretch>
            <a:fillRect/>
          </a:stretch>
        </p:blipFill>
        <p:spPr bwMode="auto">
          <a:xfrm>
            <a:off x="4355976" y="4221088"/>
            <a:ext cx="1615440" cy="228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249\Desktop\37785__2_\шаблон 2\шаблон 2 в.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8193" name="Rectangle 1"/>
          <p:cNvSpPr>
            <a:spLocks noChangeArrowheads="1"/>
          </p:cNvSpPr>
          <p:nvPr/>
        </p:nvSpPr>
        <p:spPr bwMode="auto">
          <a:xfrm>
            <a:off x="683568" y="1993454"/>
            <a:ext cx="756084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Песочница</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на кухне.</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Возьмите поднос или плоское блюдо с ярким рисунком. Тонким равномерным слоем рассыпьте по подносу любую мелкую крупу. Проведите пальчиком ребенка по крупе. Получится яркая контрастная линия. Позвольте малышу самому нарисовать несколько линий. Затем попробуйте вместе нарисовать какие-нибудь предметы (забор, дождик, волны), буквы. Такое рисование способствует развитию не только мелкой моторики рук, но и массажирует пальчики Вашего ребёнка. И плюс ко всему развитие фантазии и воображения.</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l="15490" t="4831" r="16075" b="17537"/>
          <a:stretch>
            <a:fillRect/>
          </a:stretch>
        </p:blipFill>
        <p:spPr bwMode="auto">
          <a:xfrm>
            <a:off x="755576" y="4077072"/>
            <a:ext cx="2808312" cy="1842955"/>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8195" name="Picture 3"/>
          <p:cNvPicPr>
            <a:picLocks noChangeAspect="1" noChangeArrowheads="1"/>
          </p:cNvPicPr>
          <p:nvPr/>
        </p:nvPicPr>
        <p:blipFill>
          <a:blip r:embed="rId4" cstate="print"/>
          <a:srcRect l="11265" t="10934" r="9882" b="15654"/>
          <a:stretch>
            <a:fillRect/>
          </a:stretch>
        </p:blipFill>
        <p:spPr bwMode="auto">
          <a:xfrm>
            <a:off x="5220072" y="3861048"/>
            <a:ext cx="2880320" cy="214881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8196" name="Picture 4" descr="G:\картинки для детей\3106.jpg"/>
          <p:cNvPicPr>
            <a:picLocks noChangeAspect="1" noChangeArrowheads="1"/>
          </p:cNvPicPr>
          <p:nvPr/>
        </p:nvPicPr>
        <p:blipFill>
          <a:blip r:embed="rId5" cstate="print"/>
          <a:srcRect/>
          <a:stretch>
            <a:fillRect/>
          </a:stretch>
        </p:blipFill>
        <p:spPr bwMode="auto">
          <a:xfrm>
            <a:off x="3851920" y="5445224"/>
            <a:ext cx="1154072" cy="9976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C:\Users\249\Desktop\37785__2_\шаблон 2\шаблон 2 б.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7169" name="Rectangle 1"/>
          <p:cNvSpPr>
            <a:spLocks noChangeArrowheads="1"/>
          </p:cNvSpPr>
          <p:nvPr/>
        </p:nvSpPr>
        <p:spPr bwMode="auto">
          <a:xfrm>
            <a:off x="395536" y="122193"/>
            <a:ext cx="633670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Мозаика из пробок</a:t>
            </a:r>
            <a:r>
              <a:rPr kumimoji="0" lang="ru-RU" sz="1400" b="1" i="0" u="none" strike="noStrike" cap="none" normalizeH="0" baseline="0" dirty="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Подберите пуговицы разного цвета и размера, а еще, можно использовать разноцветные пробки от пластиковых бутылок. Сначала выложите рисунок сами, затем попросите малыша сделать то же самостоятельно. После того, как ребенок научится выполнять задание без вашей помощи, предложите ему придумывать свои варианты рисунков. Из пуговичной мозаики можно выложить неваляшку, бабочку, снеговика, мячики, бусы и т.д.</a:t>
            </a:r>
            <a:endParaRPr kumimoji="0" lang="ru-RU" sz="1800" b="0" i="0" u="none" strike="noStrike" cap="none" normalizeH="0" baseline="0" dirty="0">
              <a:ln>
                <a:noFill/>
              </a:ln>
              <a:solidFill>
                <a:srgbClr val="0070C0"/>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467544" y="1988840"/>
            <a:ext cx="2123281" cy="1631039"/>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4" cstate="print"/>
          <a:srcRect/>
          <a:stretch>
            <a:fillRect/>
          </a:stretch>
        </p:blipFill>
        <p:spPr bwMode="auto">
          <a:xfrm>
            <a:off x="3779912" y="1916832"/>
            <a:ext cx="2699345" cy="1656955"/>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8" name="Picture 2" descr="Мамы во власти процесса...полны идей и интереса!"/>
          <p:cNvPicPr>
            <a:picLocks noChangeAspect="1" noChangeArrowheads="1"/>
          </p:cNvPicPr>
          <p:nvPr/>
        </p:nvPicPr>
        <p:blipFill>
          <a:blip r:embed="rId5" cstate="print"/>
          <a:srcRect l="5878" r="5878"/>
          <a:stretch>
            <a:fillRect/>
          </a:stretch>
        </p:blipFill>
        <p:spPr>
          <a:xfrm>
            <a:off x="1115616" y="4005064"/>
            <a:ext cx="3168352" cy="2696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G:\картинки для детей\10121.jpg"/>
          <p:cNvPicPr>
            <a:picLocks noChangeAspect="1" noChangeArrowheads="1"/>
          </p:cNvPicPr>
          <p:nvPr/>
        </p:nvPicPr>
        <p:blipFill>
          <a:blip r:embed="rId6" cstate="print"/>
          <a:srcRect/>
          <a:stretch>
            <a:fillRect/>
          </a:stretch>
        </p:blipFill>
        <p:spPr bwMode="auto">
          <a:xfrm>
            <a:off x="4714442" y="4221088"/>
            <a:ext cx="1415630" cy="211189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846</Words>
  <Application>Microsoft Office PowerPoint</Application>
  <PresentationFormat>Экран (4:3)</PresentationFormat>
  <Paragraphs>48</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249</dc:creator>
  <cp:lastModifiedBy>Admin</cp:lastModifiedBy>
  <cp:revision>16</cp:revision>
  <dcterms:created xsi:type="dcterms:W3CDTF">2016-01-05T18:44:49Z</dcterms:created>
  <dcterms:modified xsi:type="dcterms:W3CDTF">2024-07-05T12:36:26Z</dcterms:modified>
</cp:coreProperties>
</file>